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Nunito Light" pitchFamily="2" charset="0"/>
      <p:regular r:id="rId29"/>
      <p: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23dc285bd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23dc285bd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4425410d4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4425410d4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4425410d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4425410d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4425410d4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4425410d4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4425410d4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4425410d4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4435bb77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4435bb77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4425410d4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4425410d4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445221bd8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445221bd8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23dc285bd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23dc285bd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3dc285bd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3dc285bd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445221bd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445221bd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445221bd8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445221bd8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445221bd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445221bd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4425410d4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4425410d4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8" name="Google Shape;948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0" name="Google Shape;950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kaggle.com/code/samuelcortinhas/nlp3-bag-of-words-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32"/>
          <p:cNvGrpSpPr/>
          <p:nvPr/>
        </p:nvGrpSpPr>
        <p:grpSpPr>
          <a:xfrm>
            <a:off x="8210275" y="1913575"/>
            <a:ext cx="76825" cy="76800"/>
            <a:chOff x="3104875" y="1099400"/>
            <a:chExt cx="76825" cy="76800"/>
          </a:xfrm>
        </p:grpSpPr>
        <p:sp>
          <p:nvSpPr>
            <p:cNvPr id="1235" name="Google Shape;123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8" name="Google Shape;123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1" name="Google Shape;124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3" name="Google Shape;124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2"/>
          <p:cNvSpPr txBox="1">
            <a:spLocks noGrp="1"/>
          </p:cNvSpPr>
          <p:nvPr>
            <p:ph type="ctrTitle"/>
          </p:nvPr>
        </p:nvSpPr>
        <p:spPr>
          <a:xfrm>
            <a:off x="866588" y="1637700"/>
            <a:ext cx="71442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Sentiment Analysis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</a:rPr>
              <a:t>Using NLP</a:t>
            </a:r>
            <a:endParaRPr sz="2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 i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100" i="1">
                <a:latin typeface="Montserrat"/>
                <a:ea typeface="Montserrat"/>
                <a:cs typeface="Montserrat"/>
                <a:sym typeface="Montserrat"/>
              </a:rPr>
              <a:t>Data Science Case Study</a:t>
            </a:r>
            <a:endParaRPr sz="2100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2"/>
          <p:cNvSpPr txBox="1">
            <a:spLocks noGrp="1"/>
          </p:cNvSpPr>
          <p:nvPr>
            <p:ph type="subTitle" idx="1"/>
          </p:nvPr>
        </p:nvSpPr>
        <p:spPr>
          <a:xfrm>
            <a:off x="3280100" y="125200"/>
            <a:ext cx="5756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MIT World Peace University, SY B.Tech ECE (AI-ML)</a:t>
            </a:r>
            <a:endParaRPr b="1"/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123575" y="4210700"/>
            <a:ext cx="5756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Shwetha Iyer (PA-25)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Aarushi Gupta (PA-70)</a:t>
            </a:r>
            <a:br>
              <a:rPr lang="en" sz="1300"/>
            </a:br>
            <a:r>
              <a:rPr lang="en" sz="1300"/>
              <a:t>Ayushi Sachan (PA-53)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1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Pre-processing</a:t>
            </a:r>
            <a:endParaRPr/>
          </a:p>
        </p:txBody>
      </p:sp>
      <p:sp>
        <p:nvSpPr>
          <p:cNvPr id="1398" name="Google Shape;1398;p41"/>
          <p:cNvSpPr txBox="1">
            <a:spLocks noGrp="1"/>
          </p:cNvSpPr>
          <p:nvPr>
            <p:ph type="subTitle" idx="1"/>
          </p:nvPr>
        </p:nvSpPr>
        <p:spPr>
          <a:xfrm>
            <a:off x="885049" y="2035350"/>
            <a:ext cx="228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text is converted to lowercase.</a:t>
            </a:r>
            <a:endParaRPr sz="1300"/>
          </a:p>
        </p:txBody>
      </p:sp>
      <p:sp>
        <p:nvSpPr>
          <p:cNvPr id="1399" name="Google Shape;1399;p41"/>
          <p:cNvSpPr txBox="1">
            <a:spLocks noGrp="1"/>
          </p:cNvSpPr>
          <p:nvPr>
            <p:ph type="subTitle" idx="2"/>
          </p:nvPr>
        </p:nvSpPr>
        <p:spPr>
          <a:xfrm>
            <a:off x="3470400" y="2035350"/>
            <a:ext cx="22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text is broken into tokens (e.g. words).</a:t>
            </a:r>
            <a:endParaRPr sz="1300"/>
          </a:p>
        </p:txBody>
      </p:sp>
      <p:sp>
        <p:nvSpPr>
          <p:cNvPr id="1400" name="Google Shape;1400;p41"/>
          <p:cNvSpPr txBox="1">
            <a:spLocks noGrp="1"/>
          </p:cNvSpPr>
          <p:nvPr>
            <p:ph type="subTitle" idx="3"/>
          </p:nvPr>
        </p:nvSpPr>
        <p:spPr>
          <a:xfrm>
            <a:off x="925399" y="3776275"/>
            <a:ext cx="22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with little significance like ‘the’, ‘and’, etc. are removed.</a:t>
            </a:r>
            <a:endParaRPr sz="1300"/>
          </a:p>
        </p:txBody>
      </p:sp>
      <p:sp>
        <p:nvSpPr>
          <p:cNvPr id="1401" name="Google Shape;1401;p41"/>
          <p:cNvSpPr txBox="1">
            <a:spLocks noGrp="1"/>
          </p:cNvSpPr>
          <p:nvPr>
            <p:ph type="subTitle" idx="4"/>
          </p:nvPr>
        </p:nvSpPr>
        <p:spPr>
          <a:xfrm>
            <a:off x="3470400" y="3616700"/>
            <a:ext cx="22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are reduced to their stem word.</a:t>
            </a:r>
            <a:endParaRPr sz="1300"/>
          </a:p>
        </p:txBody>
      </p:sp>
      <p:sp>
        <p:nvSpPr>
          <p:cNvPr id="1402" name="Google Shape;1402;p41"/>
          <p:cNvSpPr txBox="1">
            <a:spLocks noGrp="1"/>
          </p:cNvSpPr>
          <p:nvPr>
            <p:ph type="subTitle" idx="5"/>
          </p:nvPr>
        </p:nvSpPr>
        <p:spPr>
          <a:xfrm>
            <a:off x="5941301" y="2035350"/>
            <a:ext cx="22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Punctuation, special characters, HTML markups, etc. are removed.</a:t>
            </a:r>
            <a:endParaRPr sz="1300"/>
          </a:p>
        </p:txBody>
      </p:sp>
      <p:sp>
        <p:nvSpPr>
          <p:cNvPr id="1403" name="Google Shape;1403;p41"/>
          <p:cNvSpPr txBox="1">
            <a:spLocks noGrp="1"/>
          </p:cNvSpPr>
          <p:nvPr>
            <p:ph type="subTitle" idx="6"/>
          </p:nvPr>
        </p:nvSpPr>
        <p:spPr>
          <a:xfrm>
            <a:off x="5941301" y="3616700"/>
            <a:ext cx="22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Words are reduced to their base form, which has meaning.</a:t>
            </a:r>
            <a:endParaRPr sz="1300"/>
          </a:p>
        </p:txBody>
      </p:sp>
      <p:sp>
        <p:nvSpPr>
          <p:cNvPr id="1404" name="Google Shape;1404;p41"/>
          <p:cNvSpPr txBox="1">
            <a:spLocks noGrp="1"/>
          </p:cNvSpPr>
          <p:nvPr>
            <p:ph type="subTitle" idx="7"/>
          </p:nvPr>
        </p:nvSpPr>
        <p:spPr>
          <a:xfrm>
            <a:off x="925400" y="1654350"/>
            <a:ext cx="220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Lower-Casing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5" name="Google Shape;1405;p41"/>
          <p:cNvSpPr txBox="1">
            <a:spLocks noGrp="1"/>
          </p:cNvSpPr>
          <p:nvPr>
            <p:ph type="subTitle" idx="8"/>
          </p:nvPr>
        </p:nvSpPr>
        <p:spPr>
          <a:xfrm>
            <a:off x="3394200" y="1654350"/>
            <a:ext cx="220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Tokenization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6" name="Google Shape;1406;p41"/>
          <p:cNvSpPr txBox="1">
            <a:spLocks noGrp="1"/>
          </p:cNvSpPr>
          <p:nvPr>
            <p:ph type="subTitle" idx="9"/>
          </p:nvPr>
        </p:nvSpPr>
        <p:spPr>
          <a:xfrm>
            <a:off x="5780200" y="1654350"/>
            <a:ext cx="252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Noise Removal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7" name="Google Shape;1407;p41"/>
          <p:cNvSpPr txBox="1">
            <a:spLocks noGrp="1"/>
          </p:cNvSpPr>
          <p:nvPr>
            <p:ph type="subTitle" idx="13"/>
          </p:nvPr>
        </p:nvSpPr>
        <p:spPr>
          <a:xfrm>
            <a:off x="1034900" y="338712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Stopword Removal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8" name="Google Shape;1408;p41"/>
          <p:cNvSpPr txBox="1">
            <a:spLocks noGrp="1"/>
          </p:cNvSpPr>
          <p:nvPr>
            <p:ph type="subTitle" idx="14"/>
          </p:nvPr>
        </p:nvSpPr>
        <p:spPr>
          <a:xfrm>
            <a:off x="3579900" y="323472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Stemming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409" name="Google Shape;1409;p41"/>
          <p:cNvSpPr txBox="1">
            <a:spLocks noGrp="1"/>
          </p:cNvSpPr>
          <p:nvPr>
            <p:ph type="subTitle" idx="15"/>
          </p:nvPr>
        </p:nvSpPr>
        <p:spPr>
          <a:xfrm>
            <a:off x="5941301" y="3234725"/>
            <a:ext cx="220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Lemmatizing</a:t>
            </a:r>
            <a:endParaRPr i="1">
              <a:solidFill>
                <a:schemeClr val="dk2"/>
              </a:solidFill>
            </a:endParaRPr>
          </a:p>
        </p:txBody>
      </p:sp>
      <p:grpSp>
        <p:nvGrpSpPr>
          <p:cNvPr id="1410" name="Google Shape;1410;p41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5815575" y="3179750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9" name="Google Shape;14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41"/>
          <p:cNvSpPr txBox="1"/>
          <p:nvPr/>
        </p:nvSpPr>
        <p:spPr>
          <a:xfrm>
            <a:off x="939900" y="1084325"/>
            <a:ext cx="72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text must be pre-processed into a format that the model can understand.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75" y="458375"/>
            <a:ext cx="7699451" cy="19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2"/>
          <p:cNvPicPr preferRelativeResize="0"/>
          <p:nvPr/>
        </p:nvPicPr>
        <p:blipFill rotWithShape="1">
          <a:blip r:embed="rId4">
            <a:alphaModFix/>
          </a:blip>
          <a:srcRect l="54777" t="22000" r="1171" b="26013"/>
          <a:stretch/>
        </p:blipFill>
        <p:spPr>
          <a:xfrm>
            <a:off x="722275" y="2937250"/>
            <a:ext cx="3680076" cy="15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5">
            <a:alphaModFix/>
          </a:blip>
          <a:srcRect l="54410" t="11592" r="2203" b="21477"/>
          <a:stretch/>
        </p:blipFill>
        <p:spPr>
          <a:xfrm>
            <a:off x="4585437" y="2937250"/>
            <a:ext cx="3836288" cy="15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42"/>
          <p:cNvSpPr txBox="1"/>
          <p:nvPr/>
        </p:nvSpPr>
        <p:spPr>
          <a:xfrm>
            <a:off x="735200" y="40370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Tokenization:</a:t>
            </a:r>
            <a:endParaRPr sz="1200" b="1" u="sng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42"/>
          <p:cNvSpPr txBox="1"/>
          <p:nvPr/>
        </p:nvSpPr>
        <p:spPr>
          <a:xfrm>
            <a:off x="722275" y="256795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Stemming:</a:t>
            </a:r>
            <a:endParaRPr sz="12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42"/>
          <p:cNvSpPr txBox="1"/>
          <p:nvPr/>
        </p:nvSpPr>
        <p:spPr>
          <a:xfrm>
            <a:off x="4549550" y="2567950"/>
            <a:ext cx="41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Lemmatizing:</a:t>
            </a:r>
            <a:endParaRPr sz="12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42"/>
          <p:cNvSpPr txBox="1"/>
          <p:nvPr/>
        </p:nvSpPr>
        <p:spPr>
          <a:xfrm>
            <a:off x="43050" y="4756150"/>
            <a:ext cx="659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 https://techgenizer.netlify.app/blog/2021/03/16/tokenization-stemming-lemmatization/</a:t>
            </a:r>
            <a:endParaRPr sz="10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/>
          <p:cNvSpPr txBox="1">
            <a:spLocks noGrp="1"/>
          </p:cNvSpPr>
          <p:nvPr>
            <p:ph type="subTitle" idx="1"/>
          </p:nvPr>
        </p:nvSpPr>
        <p:spPr>
          <a:xfrm>
            <a:off x="637025" y="1983675"/>
            <a:ext cx="363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The text is converted to a sparse matrix based on the frequency of each word or each n-gram of words. </a:t>
            </a:r>
            <a:endParaRPr sz="110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2"/>
          </p:nvPr>
        </p:nvSpPr>
        <p:spPr>
          <a:xfrm>
            <a:off x="637025" y="15823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Bag-of-Words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4"/>
          </p:nvPr>
        </p:nvSpPr>
        <p:spPr>
          <a:xfrm>
            <a:off x="5113975" y="1983675"/>
            <a:ext cx="363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This weighs each word of the document based on its significance, using two parameters: TF and IDF.</a:t>
            </a:r>
            <a:endParaRPr sz="1100"/>
          </a:p>
        </p:txBody>
      </p:sp>
      <p:sp>
        <p:nvSpPr>
          <p:cNvPr id="1439" name="Google Shape;1439;p43"/>
          <p:cNvSpPr txBox="1">
            <a:spLocks noGrp="1"/>
          </p:cNvSpPr>
          <p:nvPr>
            <p:ph type="subTitle" idx="5"/>
          </p:nvPr>
        </p:nvSpPr>
        <p:spPr>
          <a:xfrm>
            <a:off x="5113985" y="15823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TF-IDF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40" name="Google Shape;1440;p43"/>
          <p:cNvSpPr txBox="1">
            <a:spLocks noGrp="1"/>
          </p:cNvSpPr>
          <p:nvPr>
            <p:ph type="title" idx="9"/>
          </p:nvPr>
        </p:nvSpPr>
        <p:spPr>
          <a:xfrm>
            <a:off x="720000" y="38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grpSp>
        <p:nvGrpSpPr>
          <p:cNvPr id="1441" name="Google Shape;1441;p43"/>
          <p:cNvGrpSpPr/>
          <p:nvPr/>
        </p:nvGrpSpPr>
        <p:grpSpPr>
          <a:xfrm>
            <a:off x="8233825" y="597800"/>
            <a:ext cx="76825" cy="76800"/>
            <a:chOff x="3104875" y="1099400"/>
            <a:chExt cx="76825" cy="76800"/>
          </a:xfrm>
        </p:grpSpPr>
        <p:sp>
          <p:nvSpPr>
            <p:cNvPr id="1442" name="Google Shape;1442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4" name="Google Shape;1444;p4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43"/>
          <p:cNvSpPr txBox="1"/>
          <p:nvPr/>
        </p:nvSpPr>
        <p:spPr>
          <a:xfrm>
            <a:off x="1885500" y="959800"/>
            <a:ext cx="537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 data needs to be converted into the form of numerical data.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6" name="Google Shape;1446;p43"/>
          <p:cNvPicPr preferRelativeResize="0"/>
          <p:nvPr/>
        </p:nvPicPr>
        <p:blipFill rotWithShape="1">
          <a:blip r:embed="rId4">
            <a:alphaModFix/>
          </a:blip>
          <a:srcRect l="28147" t="52658" r="24424" b="36384"/>
          <a:stretch/>
        </p:blipFill>
        <p:spPr>
          <a:xfrm>
            <a:off x="4967312" y="2917975"/>
            <a:ext cx="3317323" cy="4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3"/>
          <p:cNvPicPr preferRelativeResize="0"/>
          <p:nvPr/>
        </p:nvPicPr>
        <p:blipFill rotWithShape="1">
          <a:blip r:embed="rId5">
            <a:alphaModFix/>
          </a:blip>
          <a:srcRect t="7132"/>
          <a:stretch/>
        </p:blipFill>
        <p:spPr>
          <a:xfrm>
            <a:off x="558300" y="2841775"/>
            <a:ext cx="3534850" cy="1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3"/>
          <p:cNvSpPr txBox="1"/>
          <p:nvPr/>
        </p:nvSpPr>
        <p:spPr>
          <a:xfrm>
            <a:off x="482100" y="4259075"/>
            <a:ext cx="439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800" i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https://www.kaggle.com/code/samuelcortinhas/nlp3-bag-of-words-</a:t>
            </a:r>
            <a:r>
              <a:rPr lang="en" sz="8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and-similarity</a:t>
            </a:r>
            <a:endParaRPr sz="800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9" name="Google Shape;1449;p43"/>
          <p:cNvPicPr preferRelativeResize="0"/>
          <p:nvPr/>
        </p:nvPicPr>
        <p:blipFill rotWithShape="1">
          <a:blip r:embed="rId4">
            <a:alphaModFix/>
          </a:blip>
          <a:srcRect l="21417" t="62501" r="17390" b="25877"/>
          <a:stretch/>
        </p:blipFill>
        <p:spPr>
          <a:xfrm>
            <a:off x="4485863" y="3461176"/>
            <a:ext cx="4280198" cy="4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 txBox="1">
            <a:spLocks noGrp="1"/>
          </p:cNvSpPr>
          <p:nvPr>
            <p:ph type="subTitle" idx="1"/>
          </p:nvPr>
        </p:nvSpPr>
        <p:spPr>
          <a:xfrm>
            <a:off x="4979006" y="2956425"/>
            <a:ext cx="3653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It is similar to Word2Vec, but it generates embeddings by using matrix factorization techniques instead of neural learning.</a:t>
            </a:r>
            <a:endParaRPr sz="1100"/>
          </a:p>
          <a:p>
            <a:pPr marL="228600" lvl="0" indent="-18415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100"/>
              <a:buChar char="➔"/>
            </a:pPr>
            <a:r>
              <a:rPr lang="en" sz="1100"/>
              <a:t>Its advantage is that it does not just rely on local contexts, but also incorporates global statistics (like counts of word-to-word co-occurrence).</a:t>
            </a:r>
            <a:endParaRPr sz="1100"/>
          </a:p>
        </p:txBody>
      </p:sp>
      <p:sp>
        <p:nvSpPr>
          <p:cNvPr id="1455" name="Google Shape;1455;p44"/>
          <p:cNvSpPr txBox="1">
            <a:spLocks noGrp="1"/>
          </p:cNvSpPr>
          <p:nvPr>
            <p:ph type="subTitle" idx="2"/>
          </p:nvPr>
        </p:nvSpPr>
        <p:spPr>
          <a:xfrm>
            <a:off x="897425" y="975200"/>
            <a:ext cx="36534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This is a deep learning-based technique that uses a neural network to generate a word embedding.</a:t>
            </a:r>
            <a:endParaRPr sz="1100"/>
          </a:p>
          <a:p>
            <a:pPr marL="228600" lvl="0" indent="-1841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These embeddings capture context and semantic meaning.</a:t>
            </a:r>
            <a:endParaRPr sz="1100"/>
          </a:p>
          <a:p>
            <a:pPr marL="228600" lvl="0" indent="-1841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Word2Vec has two types:</a:t>
            </a:r>
            <a:endParaRPr sz="1100"/>
          </a:p>
          <a:p>
            <a:pPr marL="457200" lvl="0" indent="-1841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 i="1"/>
              <a:t>Skip-Gram</a:t>
            </a:r>
            <a:r>
              <a:rPr lang="en" sz="1100"/>
              <a:t>: surrounding words are predicted from a target word.</a:t>
            </a:r>
            <a:endParaRPr sz="1100"/>
          </a:p>
          <a:p>
            <a:pPr marL="457200" lvl="0" indent="-18415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100"/>
              <a:buChar char="-"/>
            </a:pPr>
            <a:r>
              <a:rPr lang="en" sz="1100" i="1"/>
              <a:t>Continuous Bag-of-Words (CBOW)</a:t>
            </a:r>
            <a:r>
              <a:rPr lang="en" sz="1100"/>
              <a:t>: target word is predicted from surrounding words. </a:t>
            </a:r>
            <a:endParaRPr sz="1100"/>
          </a:p>
        </p:txBody>
      </p:sp>
      <p:sp>
        <p:nvSpPr>
          <p:cNvPr id="1456" name="Google Shape;1456;p44"/>
          <p:cNvSpPr txBox="1">
            <a:spLocks noGrp="1"/>
          </p:cNvSpPr>
          <p:nvPr>
            <p:ph type="subTitle" idx="3"/>
          </p:nvPr>
        </p:nvSpPr>
        <p:spPr>
          <a:xfrm>
            <a:off x="4979000" y="2499250"/>
            <a:ext cx="333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GloVe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1457" name="Google Shape;1457;p44"/>
          <p:cNvSpPr txBox="1">
            <a:spLocks noGrp="1"/>
          </p:cNvSpPr>
          <p:nvPr>
            <p:ph type="subTitle" idx="4"/>
          </p:nvPr>
        </p:nvSpPr>
        <p:spPr>
          <a:xfrm>
            <a:off x="897413" y="5180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Word2Vec</a:t>
            </a:r>
            <a:endParaRPr u="sng">
              <a:solidFill>
                <a:schemeClr val="dk2"/>
              </a:solidFill>
            </a:endParaRPr>
          </a:p>
        </p:txBody>
      </p:sp>
      <p:grpSp>
        <p:nvGrpSpPr>
          <p:cNvPr id="1458" name="Google Shape;1458;p44"/>
          <p:cNvGrpSpPr/>
          <p:nvPr/>
        </p:nvGrpSpPr>
        <p:grpSpPr>
          <a:xfrm>
            <a:off x="5660125" y="1808763"/>
            <a:ext cx="76825" cy="76800"/>
            <a:chOff x="3104875" y="1099400"/>
            <a:chExt cx="76825" cy="76800"/>
          </a:xfrm>
        </p:grpSpPr>
        <p:sp>
          <p:nvSpPr>
            <p:cNvPr id="1459" name="Google Shape;145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4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62" name="Google Shape;146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44"/>
          <p:cNvGrpSpPr/>
          <p:nvPr/>
        </p:nvGrpSpPr>
        <p:grpSpPr>
          <a:xfrm>
            <a:off x="439550" y="881263"/>
            <a:ext cx="76825" cy="76800"/>
            <a:chOff x="3104875" y="1099400"/>
            <a:chExt cx="76825" cy="76800"/>
          </a:xfrm>
        </p:grpSpPr>
        <p:sp>
          <p:nvSpPr>
            <p:cNvPr id="1465" name="Google Shape;146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7" name="Google Shape;1467;p44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6213213" y="639474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194254" y="3842783"/>
            <a:ext cx="903665" cy="85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5"/>
          <p:cNvSpPr txBox="1">
            <a:spLocks noGrp="1"/>
          </p:cNvSpPr>
          <p:nvPr>
            <p:ph type="title" idx="2"/>
          </p:nvPr>
        </p:nvSpPr>
        <p:spPr>
          <a:xfrm>
            <a:off x="2223588" y="3481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NLP Techniques</a:t>
            </a:r>
            <a:endParaRPr sz="3200"/>
          </a:p>
        </p:txBody>
      </p:sp>
      <p:grpSp>
        <p:nvGrpSpPr>
          <p:cNvPr id="1474" name="Google Shape;1474;p45"/>
          <p:cNvGrpSpPr/>
          <p:nvPr/>
        </p:nvGrpSpPr>
        <p:grpSpPr>
          <a:xfrm>
            <a:off x="7814900" y="512175"/>
            <a:ext cx="76825" cy="76800"/>
            <a:chOff x="3104875" y="1099400"/>
            <a:chExt cx="76825" cy="76800"/>
          </a:xfrm>
        </p:grpSpPr>
        <p:sp>
          <p:nvSpPr>
            <p:cNvPr id="1475" name="Google Shape;147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7" name="Google Shape;1477;p4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46199" y="1654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103">
            <a:off x="1439938" y="1338864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5"/>
          <p:cNvSpPr txBox="1"/>
          <p:nvPr/>
        </p:nvSpPr>
        <p:spPr>
          <a:xfrm>
            <a:off x="5694150" y="1310550"/>
            <a:ext cx="30765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80975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ontserrat"/>
              <a:buChar char="➔"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was observed that logistic regression and Naïve Bayes model perform much better compared to other techniques in terms of speed and accuracy (~80%). </a:t>
            </a:r>
            <a:b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ontserrat"/>
              <a:buChar char="➔"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Linear SVM also yielded high accuracy (~85%) but the processing time was much longer.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0" name="Google Shape;14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12050" y="1310550"/>
            <a:ext cx="8174598" cy="34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7"/>
          <p:cNvSpPr txBox="1">
            <a:spLocks noGrp="1"/>
          </p:cNvSpPr>
          <p:nvPr>
            <p:ph type="title"/>
          </p:nvPr>
        </p:nvSpPr>
        <p:spPr>
          <a:xfrm>
            <a:off x="716550" y="14372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Challenges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7" name="Google Shape;1507;p47"/>
          <p:cNvSpPr txBox="1">
            <a:spLocks noGrp="1"/>
          </p:cNvSpPr>
          <p:nvPr>
            <p:ph type="subTitle" idx="1"/>
          </p:nvPr>
        </p:nvSpPr>
        <p:spPr>
          <a:xfrm>
            <a:off x="721750" y="2162300"/>
            <a:ext cx="48696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1590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important to note that sentiment analysis is not a foolproof method and the outputs may be affected by factors such as </a:t>
            </a:r>
            <a:r>
              <a:rPr lang="en" sz="1200" i="1"/>
              <a:t>cultural differences, sarcasm, target audiences, and personal preferences or biases</a:t>
            </a:r>
            <a:r>
              <a:rPr lang="en" sz="1200"/>
              <a:t>.</a:t>
            </a:r>
            <a:endParaRPr sz="1200"/>
          </a:p>
          <a:p>
            <a:pPr marL="457200" marR="215900" lvl="0" indent="-30480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lang="en" sz="1200"/>
              <a:t>Moreover, these reviews are submitted by individual users whose opinions may or may not be representative of the general population.</a:t>
            </a:r>
            <a:endParaRPr/>
          </a:p>
        </p:txBody>
      </p:sp>
      <p:grpSp>
        <p:nvGrpSpPr>
          <p:cNvPr id="1508" name="Google Shape;1508;p47"/>
          <p:cNvGrpSpPr/>
          <p:nvPr/>
        </p:nvGrpSpPr>
        <p:grpSpPr>
          <a:xfrm>
            <a:off x="1664725" y="333475"/>
            <a:ext cx="76825" cy="76800"/>
            <a:chOff x="3104875" y="1099400"/>
            <a:chExt cx="76825" cy="76800"/>
          </a:xfrm>
        </p:grpSpPr>
        <p:sp>
          <p:nvSpPr>
            <p:cNvPr id="1509" name="Google Shape;150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47"/>
          <p:cNvGrpSpPr/>
          <p:nvPr/>
        </p:nvGrpSpPr>
        <p:grpSpPr>
          <a:xfrm>
            <a:off x="5512650" y="1389200"/>
            <a:ext cx="76825" cy="76800"/>
            <a:chOff x="3104875" y="1099400"/>
            <a:chExt cx="76825" cy="76800"/>
          </a:xfrm>
        </p:grpSpPr>
        <p:sp>
          <p:nvSpPr>
            <p:cNvPr id="1512" name="Google Shape;151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4" name="Google Shape;1514;p47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5589475" y="28766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47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5969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47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3337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7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771099" y="30715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47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3321565">
            <a:off x="381938" y="360662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4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48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Google Shape;1527;p48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528" name="Google Shape;152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48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531" name="Google Shape;153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534" name="Google Shape;1534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4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</a:t>
            </a:r>
            <a:br>
              <a:rPr lang="en" sz="8000"/>
            </a:b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You!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252" name="Google Shape;1252;p33"/>
          <p:cNvSpPr txBox="1">
            <a:spLocks noGrp="1"/>
          </p:cNvSpPr>
          <p:nvPr>
            <p:ph type="title" idx="2"/>
          </p:nvPr>
        </p:nvSpPr>
        <p:spPr>
          <a:xfrm>
            <a:off x="1042975" y="12923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01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53" name="Google Shape;1253;p33"/>
          <p:cNvSpPr txBox="1">
            <a:spLocks noGrp="1"/>
          </p:cNvSpPr>
          <p:nvPr>
            <p:ph type="subTitle" idx="3"/>
          </p:nvPr>
        </p:nvSpPr>
        <p:spPr>
          <a:xfrm>
            <a:off x="2107044" y="12923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Overview</a:t>
            </a:r>
            <a:endParaRPr sz="2000" i="1"/>
          </a:p>
        </p:txBody>
      </p:sp>
      <p:sp>
        <p:nvSpPr>
          <p:cNvPr id="1254" name="Google Shape;1254;p33"/>
          <p:cNvSpPr txBox="1">
            <a:spLocks noGrp="1"/>
          </p:cNvSpPr>
          <p:nvPr>
            <p:ph type="title" idx="5"/>
          </p:nvPr>
        </p:nvSpPr>
        <p:spPr>
          <a:xfrm>
            <a:off x="1042975" y="1773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02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55" name="Google Shape;1255;p33"/>
          <p:cNvSpPr txBox="1">
            <a:spLocks noGrp="1"/>
          </p:cNvSpPr>
          <p:nvPr>
            <p:ph type="subTitle" idx="6"/>
          </p:nvPr>
        </p:nvSpPr>
        <p:spPr>
          <a:xfrm>
            <a:off x="2107051" y="1773025"/>
            <a:ext cx="4200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Understanding the Dataset</a:t>
            </a:r>
            <a:endParaRPr sz="2000" i="1"/>
          </a:p>
        </p:txBody>
      </p:sp>
      <p:sp>
        <p:nvSpPr>
          <p:cNvPr id="1256" name="Google Shape;1256;p33"/>
          <p:cNvSpPr txBox="1">
            <a:spLocks noGrp="1"/>
          </p:cNvSpPr>
          <p:nvPr>
            <p:ph type="title" idx="8"/>
          </p:nvPr>
        </p:nvSpPr>
        <p:spPr>
          <a:xfrm>
            <a:off x="1042975" y="22537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03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57" name="Google Shape;1257;p33"/>
          <p:cNvSpPr txBox="1">
            <a:spLocks noGrp="1"/>
          </p:cNvSpPr>
          <p:nvPr>
            <p:ph type="subTitle" idx="9"/>
          </p:nvPr>
        </p:nvSpPr>
        <p:spPr>
          <a:xfrm>
            <a:off x="2107044" y="22537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Text Pre-processing</a:t>
            </a:r>
            <a:endParaRPr sz="2000" i="1"/>
          </a:p>
        </p:txBody>
      </p:sp>
      <p:sp>
        <p:nvSpPr>
          <p:cNvPr id="1258" name="Google Shape;1258;p33"/>
          <p:cNvSpPr txBox="1">
            <a:spLocks noGrp="1"/>
          </p:cNvSpPr>
          <p:nvPr>
            <p:ph type="title" idx="14"/>
          </p:nvPr>
        </p:nvSpPr>
        <p:spPr>
          <a:xfrm>
            <a:off x="1042975" y="27344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04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59" name="Google Shape;1259;p33"/>
          <p:cNvSpPr txBox="1">
            <a:spLocks noGrp="1"/>
          </p:cNvSpPr>
          <p:nvPr>
            <p:ph type="subTitle" idx="15"/>
          </p:nvPr>
        </p:nvSpPr>
        <p:spPr>
          <a:xfrm>
            <a:off x="2107044" y="27344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Feature Extraction</a:t>
            </a:r>
            <a:endParaRPr sz="2000" i="1"/>
          </a:p>
        </p:txBody>
      </p:sp>
      <p:sp>
        <p:nvSpPr>
          <p:cNvPr id="1260" name="Google Shape;1260;p33"/>
          <p:cNvSpPr txBox="1">
            <a:spLocks noGrp="1"/>
          </p:cNvSpPr>
          <p:nvPr>
            <p:ph type="title" idx="17"/>
          </p:nvPr>
        </p:nvSpPr>
        <p:spPr>
          <a:xfrm>
            <a:off x="1042975" y="32150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05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61" name="Google Shape;1261;p33"/>
          <p:cNvSpPr txBox="1">
            <a:spLocks noGrp="1"/>
          </p:cNvSpPr>
          <p:nvPr>
            <p:ph type="subTitle" idx="18"/>
          </p:nvPr>
        </p:nvSpPr>
        <p:spPr>
          <a:xfrm>
            <a:off x="2107050" y="3215100"/>
            <a:ext cx="3855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NLP Techniques</a:t>
            </a:r>
            <a:endParaRPr sz="2000" i="1"/>
          </a:p>
        </p:txBody>
      </p:sp>
      <p:grpSp>
        <p:nvGrpSpPr>
          <p:cNvPr id="1262" name="Google Shape;1262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8" name="Google Shape;1268;p33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3"/>
          <p:cNvSpPr txBox="1">
            <a:spLocks noGrp="1"/>
          </p:cNvSpPr>
          <p:nvPr>
            <p:ph type="title" idx="17"/>
          </p:nvPr>
        </p:nvSpPr>
        <p:spPr>
          <a:xfrm>
            <a:off x="1042975" y="3672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06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1270" name="Google Shape;1270;p33"/>
          <p:cNvSpPr txBox="1">
            <a:spLocks noGrp="1"/>
          </p:cNvSpPr>
          <p:nvPr>
            <p:ph type="subTitle" idx="18"/>
          </p:nvPr>
        </p:nvSpPr>
        <p:spPr>
          <a:xfrm>
            <a:off x="2107050" y="3672300"/>
            <a:ext cx="3855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Challenges</a:t>
            </a:r>
            <a:endParaRPr sz="20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34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4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282" name="Google Shape;1282;p34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34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289" name="Google Shape;1289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35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35"/>
          <p:cNvSpPr txBox="1">
            <a:spLocks noGrp="1"/>
          </p:cNvSpPr>
          <p:nvPr>
            <p:ph type="title"/>
          </p:nvPr>
        </p:nvSpPr>
        <p:spPr>
          <a:xfrm>
            <a:off x="4135975" y="116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NLP?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7" name="Google Shape;1297;p35"/>
          <p:cNvSpPr txBox="1">
            <a:spLocks noGrp="1"/>
          </p:cNvSpPr>
          <p:nvPr>
            <p:ph type="subTitle" idx="1"/>
          </p:nvPr>
        </p:nvSpPr>
        <p:spPr>
          <a:xfrm>
            <a:off x="4135975" y="1683225"/>
            <a:ext cx="4156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a branch of AI that helps computers process and understand natural language.</a:t>
            </a:r>
            <a:endParaRPr sz="1200"/>
          </a:p>
          <a:p>
            <a:pPr marL="45720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combines linguistics with statistics, ML and DL.</a:t>
            </a:r>
            <a:endParaRPr sz="1200"/>
          </a:p>
          <a:p>
            <a:pPr marL="457200" lvl="0" indent="-304800" algn="l" rtl="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●"/>
            </a:pPr>
            <a:r>
              <a:rPr lang="en" sz="1200"/>
              <a:t>It has applications in machine translation, search engines, sentiment analysis, question-answering, digital assistants like Alexa and Siri, etc.</a:t>
            </a:r>
            <a:endParaRPr sz="1200"/>
          </a:p>
        </p:txBody>
      </p:sp>
      <p:pic>
        <p:nvPicPr>
          <p:cNvPr id="1298" name="Google Shape;1298;p35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2449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5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04" name="Google Shape;130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07" name="Google Shape;130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0" name="Google Shape;1310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Sentiment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7" name="Google Shape;1317;p36"/>
          <p:cNvSpPr txBox="1">
            <a:spLocks noGrp="1"/>
          </p:cNvSpPr>
          <p:nvPr>
            <p:ph type="subTitle" idx="1"/>
          </p:nvPr>
        </p:nvSpPr>
        <p:spPr>
          <a:xfrm>
            <a:off x="644875" y="1441075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involves interpretation and classification of human emotions/opinions.</a:t>
            </a:r>
            <a:endParaRPr sz="1200"/>
          </a:p>
          <a:p>
            <a:pPr marL="457200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is used to determine public sentiment from consumer reviews of products and services.</a:t>
            </a:r>
            <a:endParaRPr sz="1200"/>
          </a:p>
          <a:p>
            <a:pPr marL="457200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It is also used to analyse social media posts to discover consumer insights or to identify signs of mental illness.</a:t>
            </a:r>
            <a:endParaRPr sz="1200"/>
          </a:p>
          <a:p>
            <a:pPr marL="457200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Montserrat"/>
              <a:buChar char="◆"/>
            </a:pPr>
            <a:r>
              <a:rPr lang="en" sz="1200" b="1"/>
              <a:t>In this project, we performed sentiment analysis on IMDB reviews to understand the overall opinion of the movie or TV show from the text.</a:t>
            </a:r>
            <a:endParaRPr sz="1200" b="1"/>
          </a:p>
        </p:txBody>
      </p:sp>
      <p:grpSp>
        <p:nvGrpSpPr>
          <p:cNvPr id="1318" name="Google Shape;1318;p36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19" name="Google Shape;131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36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322" name="Google Shape;132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4" name="Google Shape;1324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6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37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37"/>
          <p:cNvSpPr txBox="1">
            <a:spLocks noGrp="1"/>
          </p:cNvSpPr>
          <p:nvPr>
            <p:ph type="title"/>
          </p:nvPr>
        </p:nvSpPr>
        <p:spPr>
          <a:xfrm>
            <a:off x="720000" y="953122"/>
            <a:ext cx="35940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Dataset</a:t>
            </a:r>
            <a:endParaRPr/>
          </a:p>
        </p:txBody>
      </p:sp>
      <p:sp>
        <p:nvSpPr>
          <p:cNvPr id="1335" name="Google Shape;1335;p37"/>
          <p:cNvSpPr txBox="1">
            <a:spLocks noGrp="1"/>
          </p:cNvSpPr>
          <p:nvPr>
            <p:ph type="subTitle" idx="1"/>
          </p:nvPr>
        </p:nvSpPr>
        <p:spPr>
          <a:xfrm>
            <a:off x="720000" y="219550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The CSV file used contains 50,000 rows of movie reviews from IMDB. There are two columns: </a:t>
            </a:r>
            <a:r>
              <a:rPr lang="en" sz="1200" b="1"/>
              <a:t>‘review’</a:t>
            </a:r>
            <a:r>
              <a:rPr lang="en" sz="1200"/>
              <a:t>, which contains the review in the form of text, and </a:t>
            </a:r>
            <a:r>
              <a:rPr lang="en" sz="1200" b="1"/>
              <a:t>‘sentiment’</a:t>
            </a:r>
            <a:r>
              <a:rPr lang="en" sz="1200"/>
              <a:t>, which categorizes the review as having a </a:t>
            </a:r>
            <a:r>
              <a:rPr lang="en" sz="1200" i="1"/>
              <a:t>positive </a:t>
            </a:r>
            <a:r>
              <a:rPr lang="en" sz="1200"/>
              <a:t>or </a:t>
            </a:r>
            <a:r>
              <a:rPr lang="en" sz="1200" i="1"/>
              <a:t>negative </a:t>
            </a:r>
            <a:r>
              <a:rPr lang="en" sz="1200"/>
              <a:t>sentiment. First, this sentiment must be converted to a binary classification for our convenience. </a:t>
            </a:r>
            <a:endParaRPr/>
          </a:p>
        </p:txBody>
      </p:sp>
      <p:grpSp>
        <p:nvGrpSpPr>
          <p:cNvPr id="1336" name="Google Shape;1336;p37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337" name="Google Shape;133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340" name="Google Shape;134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37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343" name="Google Shape;134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5" name="Google Shape;1345;p3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37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7"/>
          <p:cNvPicPr preferRelativeResize="0"/>
          <p:nvPr/>
        </p:nvPicPr>
        <p:blipFill rotWithShape="1">
          <a:blip r:embed="rId6">
            <a:alphaModFix/>
          </a:blip>
          <a:srcRect l="10459" t="28638" r="52736" b="17123"/>
          <a:stretch/>
        </p:blipFill>
        <p:spPr>
          <a:xfrm>
            <a:off x="4433300" y="1039075"/>
            <a:ext cx="3909523" cy="32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53" name="Google Shape;135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8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356" name="Google Shape;135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38"/>
          <p:cNvGrpSpPr/>
          <p:nvPr/>
        </p:nvGrpSpPr>
        <p:grpSpPr>
          <a:xfrm>
            <a:off x="6725425" y="1907800"/>
            <a:ext cx="76825" cy="76800"/>
            <a:chOff x="3104875" y="1099400"/>
            <a:chExt cx="76825" cy="76800"/>
          </a:xfrm>
        </p:grpSpPr>
        <p:sp>
          <p:nvSpPr>
            <p:cNvPr id="1359" name="Google Shape;135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1" name="Google Shape;1361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151" y="1548225"/>
            <a:ext cx="2653700" cy="2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38"/>
          <p:cNvSpPr txBox="1">
            <a:spLocks noGrp="1"/>
          </p:cNvSpPr>
          <p:nvPr>
            <p:ph type="subTitle" idx="4294967295"/>
          </p:nvPr>
        </p:nvSpPr>
        <p:spPr>
          <a:xfrm>
            <a:off x="2974950" y="529950"/>
            <a:ext cx="31941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On inspecting the dataset, it is found that positive and negative reviews are evenly distributed.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39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39"/>
          <p:cNvGrpSpPr/>
          <p:nvPr/>
        </p:nvGrpSpPr>
        <p:grpSpPr>
          <a:xfrm>
            <a:off x="8692200" y="21213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9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237510" y="304513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01" y="548875"/>
            <a:ext cx="4172325" cy="21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0447" y="2802601"/>
            <a:ext cx="3855099" cy="20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9"/>
          <p:cNvSpPr txBox="1"/>
          <p:nvPr/>
        </p:nvSpPr>
        <p:spPr>
          <a:xfrm>
            <a:off x="419150" y="179575"/>
            <a:ext cx="4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Words associated with positive reviews</a:t>
            </a:r>
            <a:endParaRPr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39"/>
          <p:cNvSpPr txBox="1"/>
          <p:nvPr/>
        </p:nvSpPr>
        <p:spPr>
          <a:xfrm>
            <a:off x="4733700" y="2433300"/>
            <a:ext cx="4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Words associated with negative reviews</a:t>
            </a:r>
            <a:endParaRPr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39"/>
          <p:cNvSpPr txBox="1"/>
          <p:nvPr/>
        </p:nvSpPr>
        <p:spPr>
          <a:xfrm>
            <a:off x="1582700" y="2982175"/>
            <a:ext cx="32211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positive and negative reviews have </a:t>
            </a:r>
            <a:r>
              <a:rPr lang="en" sz="10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‘one’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a recurrent word, which might be due to reviews like </a:t>
            </a: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“One of the best characters/ movies/films/scripts I’ve ever seen”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“One of the worst characters/movies/films/scripts I’ve ever seen”</a:t>
            </a: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39"/>
          <p:cNvSpPr txBox="1"/>
          <p:nvPr/>
        </p:nvSpPr>
        <p:spPr>
          <a:xfrm>
            <a:off x="4829175" y="879100"/>
            <a:ext cx="27513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other words that are common to both positive and negative reviews, such as ‘movie’, ‘film’, ‘see’, ‘make’, ‘character’, ‘good’, etc.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0"/>
          <p:cNvSpPr/>
          <p:nvPr/>
        </p:nvSpPr>
        <p:spPr>
          <a:xfrm>
            <a:off x="1865150" y="3560825"/>
            <a:ext cx="5451900" cy="6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1" name="Google Shape;1391;p40"/>
          <p:cNvPicPr preferRelativeResize="0"/>
          <p:nvPr/>
        </p:nvPicPr>
        <p:blipFill rotWithShape="1">
          <a:blip r:embed="rId3">
            <a:alphaModFix/>
          </a:blip>
          <a:srcRect t="18988"/>
          <a:stretch/>
        </p:blipFill>
        <p:spPr>
          <a:xfrm>
            <a:off x="1093540" y="1676877"/>
            <a:ext cx="6956923" cy="2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subTitle" idx="4294967295"/>
          </p:nvPr>
        </p:nvSpPr>
        <p:spPr>
          <a:xfrm>
            <a:off x="3470400" y="1162550"/>
            <a:ext cx="2203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/>
              <a:t>NLP Pipeline:</a:t>
            </a:r>
            <a:endParaRPr sz="2000"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F3D3C"/>
      </a:lt1>
      <a:dk2>
        <a:srgbClr val="E281EE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On-screen Show (16:9)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PT Sans</vt:lpstr>
      <vt:lpstr>Nunito Light</vt:lpstr>
      <vt:lpstr>Arial</vt:lpstr>
      <vt:lpstr>Montserrat Light</vt:lpstr>
      <vt:lpstr>Bebas Neue</vt:lpstr>
      <vt:lpstr>Montserrat Black</vt:lpstr>
      <vt:lpstr>Montserrat</vt:lpstr>
      <vt:lpstr>Anaheim</vt:lpstr>
      <vt:lpstr>Artificial Intelligence (AI) Technology Consulting by Slidesgo</vt:lpstr>
      <vt:lpstr>Sentiment Analysis Using NLP  Data Science Case Study</vt:lpstr>
      <vt:lpstr>Contents</vt:lpstr>
      <vt:lpstr>Overview</vt:lpstr>
      <vt:lpstr>What is NLP?</vt:lpstr>
      <vt:lpstr>Sentiment Analysis</vt:lpstr>
      <vt:lpstr>Understanding the Dataset</vt:lpstr>
      <vt:lpstr>PowerPoint Presentation</vt:lpstr>
      <vt:lpstr>PowerPoint Presentation</vt:lpstr>
      <vt:lpstr>PowerPoint Presentation</vt:lpstr>
      <vt:lpstr>Text Pre-processing</vt:lpstr>
      <vt:lpstr>PowerPoint Presentation</vt:lpstr>
      <vt:lpstr>Feature Extraction</vt:lpstr>
      <vt:lpstr>PowerPoint Presentation</vt:lpstr>
      <vt:lpstr>NLP Techniques</vt:lpstr>
      <vt:lpstr>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Using NLP  Data Science Case Study</dc:title>
  <cp:lastModifiedBy>Shwetha Iyer</cp:lastModifiedBy>
  <cp:revision>2</cp:revision>
  <dcterms:modified xsi:type="dcterms:W3CDTF">2023-05-16T16:27:34Z</dcterms:modified>
</cp:coreProperties>
</file>